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sldIdLst>
    <p:sldId id="257" r:id="rId2"/>
    <p:sldId id="299" r:id="rId3"/>
    <p:sldId id="311" r:id="rId4"/>
    <p:sldId id="312" r:id="rId5"/>
    <p:sldId id="313" r:id="rId6"/>
    <p:sldId id="314" r:id="rId7"/>
    <p:sldId id="276" r:id="rId8"/>
    <p:sldId id="309" r:id="rId9"/>
    <p:sldId id="305" r:id="rId10"/>
    <p:sldId id="303" r:id="rId11"/>
    <p:sldId id="315" r:id="rId12"/>
    <p:sldId id="30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AACB"/>
    <a:srgbClr val="7CD5E4"/>
    <a:srgbClr val="C7EFF4"/>
    <a:srgbClr val="FFFFFF"/>
    <a:srgbClr val="79D0E6"/>
    <a:srgbClr val="FDF4A7"/>
    <a:srgbClr val="1CADE4"/>
    <a:srgbClr val="2F5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5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E7A1B-6019-4715-A46E-3F4366B28D2F}"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88422-CE65-49A8-A2F4-A3656DC9D083}" type="slidenum">
              <a:rPr lang="en-US" smtClean="0"/>
              <a:t>‹#›</a:t>
            </a:fld>
            <a:endParaRPr lang="en-US"/>
          </a:p>
        </p:txBody>
      </p:sp>
    </p:spTree>
    <p:extLst>
      <p:ext uri="{BB962C8B-B14F-4D97-AF65-F5344CB8AC3E}">
        <p14:creationId xmlns:p14="http://schemas.microsoft.com/office/powerpoint/2010/main" val="41744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1</a:t>
            </a:fld>
            <a:endParaRPr lang="en-US"/>
          </a:p>
        </p:txBody>
      </p:sp>
    </p:spTree>
    <p:extLst>
      <p:ext uri="{BB962C8B-B14F-4D97-AF65-F5344CB8AC3E}">
        <p14:creationId xmlns:p14="http://schemas.microsoft.com/office/powerpoint/2010/main" val="273219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10</a:t>
            </a:fld>
            <a:endParaRPr lang="en-US"/>
          </a:p>
        </p:txBody>
      </p:sp>
    </p:spTree>
    <p:extLst>
      <p:ext uri="{BB962C8B-B14F-4D97-AF65-F5344CB8AC3E}">
        <p14:creationId xmlns:p14="http://schemas.microsoft.com/office/powerpoint/2010/main" val="303650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11</a:t>
            </a:fld>
            <a:endParaRPr lang="en-US"/>
          </a:p>
        </p:txBody>
      </p:sp>
    </p:spTree>
    <p:extLst>
      <p:ext uri="{BB962C8B-B14F-4D97-AF65-F5344CB8AC3E}">
        <p14:creationId xmlns:p14="http://schemas.microsoft.com/office/powerpoint/2010/main" val="122210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12</a:t>
            </a:fld>
            <a:endParaRPr lang="en-US"/>
          </a:p>
        </p:txBody>
      </p:sp>
    </p:spTree>
    <p:extLst>
      <p:ext uri="{BB962C8B-B14F-4D97-AF65-F5344CB8AC3E}">
        <p14:creationId xmlns:p14="http://schemas.microsoft.com/office/powerpoint/2010/main" val="1036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AUSTRIA LUSTENAU </a:t>
            </a:r>
            <a:r>
              <a:rPr lang="en-US" dirty="0">
                <a:sym typeface="Wingdings" panose="05000000000000000000" pitchFamily="2" charset="2"/>
              </a:rPr>
              <a:t></a:t>
            </a:r>
          </a:p>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2</a:t>
            </a:fld>
            <a:endParaRPr lang="en-US"/>
          </a:p>
        </p:txBody>
      </p:sp>
    </p:spTree>
    <p:extLst>
      <p:ext uri="{BB962C8B-B14F-4D97-AF65-F5344CB8AC3E}">
        <p14:creationId xmlns:p14="http://schemas.microsoft.com/office/powerpoint/2010/main" val="327573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3</a:t>
            </a:fld>
            <a:endParaRPr lang="en-US"/>
          </a:p>
        </p:txBody>
      </p:sp>
    </p:spTree>
    <p:extLst>
      <p:ext uri="{BB962C8B-B14F-4D97-AF65-F5344CB8AC3E}">
        <p14:creationId xmlns:p14="http://schemas.microsoft.com/office/powerpoint/2010/main" val="417871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4</a:t>
            </a:fld>
            <a:endParaRPr lang="en-US"/>
          </a:p>
        </p:txBody>
      </p:sp>
    </p:spTree>
    <p:extLst>
      <p:ext uri="{BB962C8B-B14F-4D97-AF65-F5344CB8AC3E}">
        <p14:creationId xmlns:p14="http://schemas.microsoft.com/office/powerpoint/2010/main" val="339723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5</a:t>
            </a:fld>
            <a:endParaRPr lang="en-US"/>
          </a:p>
        </p:txBody>
      </p:sp>
    </p:spTree>
    <p:extLst>
      <p:ext uri="{BB962C8B-B14F-4D97-AF65-F5344CB8AC3E}">
        <p14:creationId xmlns:p14="http://schemas.microsoft.com/office/powerpoint/2010/main" val="232923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6</a:t>
            </a:fld>
            <a:endParaRPr lang="en-US"/>
          </a:p>
        </p:txBody>
      </p:sp>
    </p:spTree>
    <p:extLst>
      <p:ext uri="{BB962C8B-B14F-4D97-AF65-F5344CB8AC3E}">
        <p14:creationId xmlns:p14="http://schemas.microsoft.com/office/powerpoint/2010/main" val="216381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7</a:t>
            </a:fld>
            <a:endParaRPr lang="en-US"/>
          </a:p>
        </p:txBody>
      </p:sp>
    </p:spTree>
    <p:extLst>
      <p:ext uri="{BB962C8B-B14F-4D97-AF65-F5344CB8AC3E}">
        <p14:creationId xmlns:p14="http://schemas.microsoft.com/office/powerpoint/2010/main" val="412723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8</a:t>
            </a:fld>
            <a:endParaRPr lang="en-US"/>
          </a:p>
        </p:txBody>
      </p:sp>
    </p:spTree>
    <p:extLst>
      <p:ext uri="{BB962C8B-B14F-4D97-AF65-F5344CB8AC3E}">
        <p14:creationId xmlns:p14="http://schemas.microsoft.com/office/powerpoint/2010/main" val="424867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9</a:t>
            </a:fld>
            <a:endParaRPr lang="en-US"/>
          </a:p>
        </p:txBody>
      </p:sp>
    </p:spTree>
    <p:extLst>
      <p:ext uri="{BB962C8B-B14F-4D97-AF65-F5344CB8AC3E}">
        <p14:creationId xmlns:p14="http://schemas.microsoft.com/office/powerpoint/2010/main" val="286309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01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4476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039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1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6195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9871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2295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7225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237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1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12/11/2023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37775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ctrTitle"/>
          </p:nvPr>
        </p:nvSpPr>
        <p:spPr>
          <a:xfrm>
            <a:off x="457200" y="4960137"/>
            <a:ext cx="7772400" cy="1463040"/>
          </a:xfrm>
        </p:spPr>
        <p:txBody>
          <a:bodyPr>
            <a:normAutofit/>
          </a:bodyPr>
          <a:lstStyle/>
          <a:p>
            <a:r>
              <a:rPr lang="de-AT" dirty="0">
                <a:solidFill>
                  <a:schemeClr val="tx1"/>
                </a:solidFill>
              </a:rPr>
              <a:t>WP6: </a:t>
            </a:r>
            <a:r>
              <a:rPr lang="en-US" dirty="0">
                <a:solidFill>
                  <a:schemeClr val="tx1"/>
                </a:solidFill>
              </a:rPr>
              <a:t>Smart Information Flow along the Supply Chain</a:t>
            </a:r>
          </a:p>
        </p:txBody>
      </p:sp>
      <p:sp>
        <p:nvSpPr>
          <p:cNvPr id="3" name="Subtitle 2">
            <a:extLst>
              <a:ext uri="{FF2B5EF4-FFF2-40B4-BE49-F238E27FC236}">
                <a16:creationId xmlns:a16="http://schemas.microsoft.com/office/drawing/2014/main" id="{5FE1FC23-92CF-4ED7-BE7C-2BB02D13FC5E}"/>
              </a:ext>
            </a:extLst>
          </p:cNvPr>
          <p:cNvSpPr>
            <a:spLocks noGrp="1"/>
          </p:cNvSpPr>
          <p:nvPr>
            <p:ph type="subTitle" idx="1"/>
          </p:nvPr>
        </p:nvSpPr>
        <p:spPr>
          <a:xfrm>
            <a:off x="8610600" y="4960137"/>
            <a:ext cx="3200400" cy="1463040"/>
          </a:xfrm>
        </p:spPr>
        <p:txBody>
          <a:bodyPr>
            <a:normAutofit/>
          </a:bodyPr>
          <a:lstStyle/>
          <a:p>
            <a:r>
              <a:rPr lang="en-US" dirty="0">
                <a:solidFill>
                  <a:schemeClr val="tx1"/>
                </a:solidFill>
                <a:latin typeface="Söhne"/>
              </a:rPr>
              <a:t>Lukas Nagel</a:t>
            </a:r>
          </a:p>
          <a:p>
            <a:r>
              <a:rPr lang="en-US" dirty="0">
                <a:solidFill>
                  <a:schemeClr val="tx1"/>
                </a:solidFill>
                <a:latin typeface="Söhne"/>
              </a:rPr>
              <a:t>Dr. Florian Maurer</a:t>
            </a:r>
          </a:p>
          <a:p>
            <a:r>
              <a:rPr lang="en-US" dirty="0" err="1">
                <a:solidFill>
                  <a:schemeClr val="tx1"/>
                </a:solidFill>
                <a:latin typeface="Söhne"/>
              </a:rPr>
              <a:t>Dornbirn</a:t>
            </a:r>
            <a:r>
              <a:rPr lang="en-US" dirty="0">
                <a:solidFill>
                  <a:schemeClr val="tx1"/>
                </a:solidFill>
                <a:latin typeface="Söhne"/>
              </a:rPr>
              <a:t>, 12.12.2023</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F819189-9F85-5ACB-B574-B9E576DD5CB7}"/>
              </a:ext>
            </a:extLst>
          </p:cNvPr>
          <p:cNvPicPr>
            <a:picLocks noChangeAspect="1"/>
          </p:cNvPicPr>
          <p:nvPr/>
        </p:nvPicPr>
        <p:blipFill>
          <a:blip r:embed="rId4"/>
          <a:stretch>
            <a:fillRect/>
          </a:stretch>
        </p:blipFill>
        <p:spPr>
          <a:xfrm>
            <a:off x="9677400" y="3414082"/>
            <a:ext cx="2514600" cy="1157918"/>
          </a:xfrm>
          <a:prstGeom prst="rect">
            <a:avLst/>
          </a:prstGeom>
        </p:spPr>
      </p:pic>
    </p:spTree>
    <p:extLst>
      <p:ext uri="{BB962C8B-B14F-4D97-AF65-F5344CB8AC3E}">
        <p14:creationId xmlns:p14="http://schemas.microsoft.com/office/powerpoint/2010/main" val="378964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Experience with Information Systems</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631662" y="1696134"/>
            <a:ext cx="2574037" cy="3970318"/>
          </a:xfrm>
          <a:prstGeom prst="rect">
            <a:avLst/>
          </a:prstGeom>
          <a:noFill/>
        </p:spPr>
        <p:txBody>
          <a:bodyPr wrap="square" rtlCol="0">
            <a:spAutoFit/>
          </a:bodyPr>
          <a:lstStyle/>
          <a:p>
            <a:r>
              <a:rPr lang="en-US" b="1" u="sng" dirty="0"/>
              <a:t>My work experience: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4 years by the international transport and logistics company </a:t>
            </a:r>
            <a:r>
              <a:rPr lang="en-US" dirty="0" err="1"/>
              <a:t>Gebrüder</a:t>
            </a:r>
            <a:r>
              <a:rPr lang="en-US" dirty="0"/>
              <a:t> Weiss</a:t>
            </a:r>
          </a:p>
          <a:p>
            <a:pPr marL="285750" indent="-285750">
              <a:buFont typeface="Arial" panose="020B0604020202020204" pitchFamily="34" charset="0"/>
              <a:buChar char="•"/>
            </a:pPr>
            <a:r>
              <a:rPr lang="en-US" dirty="0"/>
              <a:t>managing loading equipment</a:t>
            </a:r>
          </a:p>
          <a:p>
            <a:pPr marL="285750" indent="-285750">
              <a:buFont typeface="Arial" panose="020B0604020202020204" pitchFamily="34" charset="0"/>
              <a:buChar char="•"/>
            </a:pPr>
            <a:r>
              <a:rPr lang="en-US" dirty="0"/>
              <a:t>prices rose significantly, during COVID-19 pandemic</a:t>
            </a:r>
          </a:p>
          <a:p>
            <a:endParaRPr lang="en-US" dirty="0"/>
          </a:p>
          <a:p>
            <a:endParaRPr lang="en-US" dirty="0"/>
          </a:p>
          <a:p>
            <a:endParaRPr lang="en-US" dirty="0"/>
          </a:p>
        </p:txBody>
      </p:sp>
      <p:sp>
        <p:nvSpPr>
          <p:cNvPr id="8" name="Textfeld 7">
            <a:extLst>
              <a:ext uri="{FF2B5EF4-FFF2-40B4-BE49-F238E27FC236}">
                <a16:creationId xmlns:a16="http://schemas.microsoft.com/office/drawing/2014/main" id="{FC06BD45-1F80-E074-2D5E-0C1E072C2991}"/>
              </a:ext>
            </a:extLst>
          </p:cNvPr>
          <p:cNvSpPr txBox="1"/>
          <p:nvPr/>
        </p:nvSpPr>
        <p:spPr>
          <a:xfrm>
            <a:off x="3363831" y="1696133"/>
            <a:ext cx="2574037" cy="4801314"/>
          </a:xfrm>
          <a:prstGeom prst="rect">
            <a:avLst/>
          </a:prstGeom>
          <a:noFill/>
        </p:spPr>
        <p:txBody>
          <a:bodyPr wrap="square" rtlCol="0">
            <a:spAutoFit/>
          </a:bodyPr>
          <a:lstStyle/>
          <a:p>
            <a:r>
              <a:rPr lang="en-US" b="1" u="sng" dirty="0"/>
              <a:t>Systems in Use:</a:t>
            </a:r>
          </a:p>
          <a:p>
            <a:endParaRPr lang="en-US" b="1" u="sng" dirty="0"/>
          </a:p>
          <a:p>
            <a:r>
              <a:rPr lang="en-US" dirty="0"/>
              <a:t>CIEL:</a:t>
            </a:r>
          </a:p>
          <a:p>
            <a:pPr indent="-285750">
              <a:buFont typeface="Arial" panose="020B0604020202020204" pitchFamily="34" charset="0"/>
              <a:buChar char="•"/>
            </a:pPr>
            <a:r>
              <a:rPr lang="en-US" dirty="0"/>
              <a:t>like a databank</a:t>
            </a:r>
          </a:p>
          <a:p>
            <a:pPr marL="285750" indent="-285750">
              <a:buFont typeface="Arial" panose="020B0604020202020204" pitchFamily="34" charset="0"/>
              <a:buChar char="•"/>
            </a:pPr>
            <a:r>
              <a:rPr lang="en-US" dirty="0"/>
              <a:t>stores shipments and    their documents</a:t>
            </a:r>
          </a:p>
          <a:p>
            <a:pPr marL="285750" indent="-285750">
              <a:buFont typeface="Arial" panose="020B0604020202020204" pitchFamily="34" charset="0"/>
              <a:buChar char="•"/>
            </a:pPr>
            <a:r>
              <a:rPr lang="en-US" dirty="0"/>
              <a:t>stores the key-ids of all business partners</a:t>
            </a:r>
          </a:p>
          <a:p>
            <a:r>
              <a:rPr lang="en-US" dirty="0"/>
              <a:t>OPAL</a:t>
            </a:r>
            <a:r>
              <a:rPr lang="en-US" dirty="0">
                <a:solidFill>
                  <a:srgbClr val="111111"/>
                </a:solidFill>
                <a:latin typeface="Times New Roman" panose="02020603050405020304" pitchFamily="18" charset="0"/>
                <a:ea typeface="Calibri" panose="020F0502020204030204" pitchFamily="34" charset="0"/>
              </a:rPr>
              <a:t>:</a:t>
            </a:r>
          </a:p>
          <a:p>
            <a:pPr marL="285750" indent="-285750">
              <a:buFont typeface="Arial" panose="020B0604020202020204" pitchFamily="34" charset="0"/>
              <a:buChar char="•"/>
            </a:pPr>
            <a:r>
              <a:rPr lang="en-US" dirty="0"/>
              <a:t>booking system for pallets- and grid boxes- accounts</a:t>
            </a:r>
          </a:p>
          <a:p>
            <a:r>
              <a:rPr lang="en-US" dirty="0"/>
              <a:t>SAP:</a:t>
            </a:r>
          </a:p>
          <a:p>
            <a:pPr marL="285750" indent="-285750">
              <a:buFont typeface="Arial" panose="020B0604020202020204" pitchFamily="34" charset="0"/>
              <a:buChar char="•"/>
            </a:pPr>
            <a:r>
              <a:rPr lang="en-US" dirty="0"/>
              <a:t>creates invoices and credit notes</a:t>
            </a:r>
          </a:p>
          <a:p>
            <a:endParaRPr lang="en-US" dirty="0"/>
          </a:p>
          <a:p>
            <a:endParaRPr lang="en-US" dirty="0"/>
          </a:p>
        </p:txBody>
      </p:sp>
      <p:sp>
        <p:nvSpPr>
          <p:cNvPr id="9" name="Textfeld 8">
            <a:extLst>
              <a:ext uri="{FF2B5EF4-FFF2-40B4-BE49-F238E27FC236}">
                <a16:creationId xmlns:a16="http://schemas.microsoft.com/office/drawing/2014/main" id="{B8F0ABCF-CDCB-4329-F4B8-8D4044FDB6C3}"/>
              </a:ext>
            </a:extLst>
          </p:cNvPr>
          <p:cNvSpPr txBox="1"/>
          <p:nvPr/>
        </p:nvSpPr>
        <p:spPr>
          <a:xfrm>
            <a:off x="6096000" y="1696133"/>
            <a:ext cx="3562350" cy="3139321"/>
          </a:xfrm>
          <a:prstGeom prst="rect">
            <a:avLst/>
          </a:prstGeom>
          <a:noFill/>
        </p:spPr>
        <p:txBody>
          <a:bodyPr wrap="square" rtlCol="0">
            <a:spAutoFit/>
          </a:bodyPr>
          <a:lstStyle/>
          <a:p>
            <a:r>
              <a:rPr lang="en-US" b="1" u="sng" dirty="0"/>
              <a:t>Ways of Communication:</a:t>
            </a:r>
          </a:p>
          <a:p>
            <a:endParaRPr lang="en-US" dirty="0"/>
          </a:p>
          <a:p>
            <a:r>
              <a:rPr lang="en-US" dirty="0"/>
              <a:t>Within the Department:</a:t>
            </a:r>
          </a:p>
          <a:p>
            <a:pPr marL="285750" indent="-285750">
              <a:buFont typeface="Arial" panose="020B0604020202020204" pitchFamily="34" charset="0"/>
              <a:buChar char="•"/>
            </a:pPr>
            <a:r>
              <a:rPr lang="en-US" dirty="0"/>
              <a:t>verbal</a:t>
            </a:r>
          </a:p>
          <a:p>
            <a:r>
              <a:rPr lang="en-US" dirty="0"/>
              <a:t>Cross Department:</a:t>
            </a:r>
          </a:p>
          <a:p>
            <a:pPr marL="285750" indent="-285750">
              <a:buFont typeface="Arial" panose="020B0604020202020204" pitchFamily="34" charset="0"/>
              <a:buChar char="•"/>
            </a:pPr>
            <a:r>
              <a:rPr lang="en-US" dirty="0"/>
              <a:t>input in Ciel and intern calls      less verbal and emails</a:t>
            </a:r>
          </a:p>
          <a:p>
            <a:r>
              <a:rPr lang="en-US" dirty="0"/>
              <a:t>With other Companies:</a:t>
            </a:r>
          </a:p>
          <a:p>
            <a:pPr marL="285750" indent="-285750">
              <a:buFont typeface="Arial" panose="020B0604020202020204" pitchFamily="34" charset="0"/>
              <a:buChar char="•"/>
            </a:pPr>
            <a:r>
              <a:rPr lang="en-US" dirty="0"/>
              <a:t>email and phone calls</a:t>
            </a:r>
          </a:p>
          <a:p>
            <a:endParaRPr lang="en-US" dirty="0"/>
          </a:p>
          <a:p>
            <a:endParaRPr lang="en-US" dirty="0"/>
          </a:p>
        </p:txBody>
      </p:sp>
      <p:pic>
        <p:nvPicPr>
          <p:cNvPr id="10" name="Picture 9">
            <a:extLst>
              <a:ext uri="{FF2B5EF4-FFF2-40B4-BE49-F238E27FC236}">
                <a16:creationId xmlns:a16="http://schemas.microsoft.com/office/drawing/2014/main" id="{CB514596-2ECE-4F7F-9F67-06EA1D82360D}"/>
              </a:ext>
            </a:extLst>
          </p:cNvPr>
          <p:cNvPicPr>
            <a:picLocks noChangeAspect="1"/>
          </p:cNvPicPr>
          <p:nvPr/>
        </p:nvPicPr>
        <p:blipFill>
          <a:blip r:embed="rId4"/>
          <a:stretch>
            <a:fillRect/>
          </a:stretch>
        </p:blipFill>
        <p:spPr>
          <a:xfrm>
            <a:off x="9617963" y="-4"/>
            <a:ext cx="2574037" cy="1947463"/>
          </a:xfrm>
          <a:prstGeom prst="rect">
            <a:avLst/>
          </a:prstGeom>
        </p:spPr>
      </p:pic>
      <p:pic>
        <p:nvPicPr>
          <p:cNvPr id="5" name="Picture 4">
            <a:extLst>
              <a:ext uri="{FF2B5EF4-FFF2-40B4-BE49-F238E27FC236}">
                <a16:creationId xmlns:a16="http://schemas.microsoft.com/office/drawing/2014/main" id="{303168D6-24A0-477A-8A62-C913769033F0}"/>
              </a:ext>
            </a:extLst>
          </p:cNvPr>
          <p:cNvPicPr>
            <a:picLocks noChangeAspect="1"/>
          </p:cNvPicPr>
          <p:nvPr/>
        </p:nvPicPr>
        <p:blipFill>
          <a:blip r:embed="rId5"/>
          <a:stretch>
            <a:fillRect/>
          </a:stretch>
        </p:blipFill>
        <p:spPr>
          <a:xfrm>
            <a:off x="6254134" y="5245039"/>
            <a:ext cx="2734943" cy="601687"/>
          </a:xfrm>
          <a:prstGeom prst="rect">
            <a:avLst/>
          </a:prstGeom>
        </p:spPr>
      </p:pic>
      <p:pic>
        <p:nvPicPr>
          <p:cNvPr id="6" name="Picture 5">
            <a:extLst>
              <a:ext uri="{FF2B5EF4-FFF2-40B4-BE49-F238E27FC236}">
                <a16:creationId xmlns:a16="http://schemas.microsoft.com/office/drawing/2014/main" id="{1B1C7EB6-DEC6-4740-A9B0-4482F35A5444}"/>
              </a:ext>
            </a:extLst>
          </p:cNvPr>
          <p:cNvPicPr>
            <a:picLocks noChangeAspect="1"/>
          </p:cNvPicPr>
          <p:nvPr/>
        </p:nvPicPr>
        <p:blipFill rotWithShape="1">
          <a:blip r:embed="rId6"/>
          <a:srcRect l="15744" r="17150"/>
          <a:stretch/>
        </p:blipFill>
        <p:spPr>
          <a:xfrm>
            <a:off x="1024128" y="4967263"/>
            <a:ext cx="992110" cy="808951"/>
          </a:xfrm>
          <a:prstGeom prst="rect">
            <a:avLst/>
          </a:prstGeom>
        </p:spPr>
      </p:pic>
      <p:pic>
        <p:nvPicPr>
          <p:cNvPr id="7" name="Picture 6">
            <a:extLst>
              <a:ext uri="{FF2B5EF4-FFF2-40B4-BE49-F238E27FC236}">
                <a16:creationId xmlns:a16="http://schemas.microsoft.com/office/drawing/2014/main" id="{14FF475C-21D9-4B78-B0BA-D33C2C4AF398}"/>
              </a:ext>
            </a:extLst>
          </p:cNvPr>
          <p:cNvPicPr>
            <a:picLocks noChangeAspect="1"/>
          </p:cNvPicPr>
          <p:nvPr/>
        </p:nvPicPr>
        <p:blipFill rotWithShape="1">
          <a:blip r:embed="rId7"/>
          <a:srcRect t="32456" b="23816"/>
          <a:stretch/>
        </p:blipFill>
        <p:spPr>
          <a:xfrm>
            <a:off x="2016238" y="5161866"/>
            <a:ext cx="1392868" cy="609073"/>
          </a:xfrm>
          <a:prstGeom prst="rect">
            <a:avLst/>
          </a:prstGeom>
        </p:spPr>
      </p:pic>
      <p:pic>
        <p:nvPicPr>
          <p:cNvPr id="13" name="Graphic 12" descr="Email with solid fill">
            <a:extLst>
              <a:ext uri="{FF2B5EF4-FFF2-40B4-BE49-F238E27FC236}">
                <a16:creationId xmlns:a16="http://schemas.microsoft.com/office/drawing/2014/main" id="{9AC73A34-335A-4AA7-90A2-444F35F444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5672" y="4338133"/>
            <a:ext cx="720000" cy="720000"/>
          </a:xfrm>
          <a:prstGeom prst="rect">
            <a:avLst/>
          </a:prstGeom>
        </p:spPr>
      </p:pic>
      <p:pic>
        <p:nvPicPr>
          <p:cNvPr id="15" name="Graphic 14" descr="Receiver outline">
            <a:extLst>
              <a:ext uri="{FF2B5EF4-FFF2-40B4-BE49-F238E27FC236}">
                <a16:creationId xmlns:a16="http://schemas.microsoft.com/office/drawing/2014/main" id="{F1C67382-9145-490A-931E-CB27380BB9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2447" y="4338133"/>
            <a:ext cx="720000" cy="720000"/>
          </a:xfrm>
          <a:prstGeom prst="rect">
            <a:avLst/>
          </a:prstGeom>
        </p:spPr>
      </p:pic>
      <p:pic>
        <p:nvPicPr>
          <p:cNvPr id="17" name="Graphic 16" descr="Chat with solid fill">
            <a:extLst>
              <a:ext uri="{FF2B5EF4-FFF2-40B4-BE49-F238E27FC236}">
                <a16:creationId xmlns:a16="http://schemas.microsoft.com/office/drawing/2014/main" id="{66292DB0-8F22-45E1-B298-A76A21C614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92961" y="4375667"/>
            <a:ext cx="720000" cy="720000"/>
          </a:xfrm>
          <a:prstGeom prst="rect">
            <a:avLst/>
          </a:prstGeom>
        </p:spPr>
      </p:pic>
      <p:pic>
        <p:nvPicPr>
          <p:cNvPr id="4" name="Picture 3" descr="A close-up of a logo&#10;&#10;Description automatically generated">
            <a:extLst>
              <a:ext uri="{FF2B5EF4-FFF2-40B4-BE49-F238E27FC236}">
                <a16:creationId xmlns:a16="http://schemas.microsoft.com/office/drawing/2014/main" id="{17BC950F-E58E-5066-4838-27F4003EFCF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Tree>
    <p:extLst>
      <p:ext uri="{BB962C8B-B14F-4D97-AF65-F5344CB8AC3E}">
        <p14:creationId xmlns:p14="http://schemas.microsoft.com/office/powerpoint/2010/main" val="362776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WP6 – Open Tasks: Quantitative indicators</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50AAD2B-75AB-85F4-7D51-35BDE446671B}"/>
              </a:ext>
            </a:extLst>
          </p:cNvPr>
          <p:cNvSpPr>
            <a:spLocks noGrp="1"/>
          </p:cNvSpPr>
          <p:nvPr>
            <p:ph idx="1"/>
          </p:nvPr>
        </p:nvSpPr>
        <p:spPr>
          <a:xfrm>
            <a:off x="1024129" y="2286000"/>
            <a:ext cx="8483666" cy="4023360"/>
          </a:xfrm>
        </p:spPr>
        <p:txBody>
          <a:bodyPr>
            <a:normAutofit fontScale="77500" lnSpcReduction="20000"/>
          </a:bodyPr>
          <a:lstStyle/>
          <a:p>
            <a:r>
              <a:rPr lang="en-US" dirty="0"/>
              <a:t>1) Online webinars – target value: 12 (2+1 achieved)</a:t>
            </a:r>
          </a:p>
          <a:p>
            <a:pPr lvl="1"/>
            <a:r>
              <a:rPr lang="en-US" sz="2000" dirty="0">
                <a:latin typeface="FreeSans"/>
              </a:rPr>
              <a:t>Planning and organization of excursion(s) [FHV], [</a:t>
            </a:r>
            <a:r>
              <a:rPr lang="en-US" sz="2000" dirty="0" err="1">
                <a:latin typeface="FreeSans"/>
              </a:rPr>
              <a:t>NDHub</a:t>
            </a:r>
            <a:r>
              <a:rPr lang="en-US" sz="2000" dirty="0">
                <a:latin typeface="FreeSans"/>
              </a:rPr>
              <a:t>], [KUAS], [</a:t>
            </a:r>
            <a:r>
              <a:rPr lang="en-US" sz="2000" dirty="0" err="1">
                <a:latin typeface="FreeSans"/>
              </a:rPr>
              <a:t>PCUVa</a:t>
            </a:r>
            <a:r>
              <a:rPr lang="en-US" sz="2000" dirty="0">
                <a:latin typeface="FreeSans"/>
              </a:rPr>
              <a:t>], [UNL]</a:t>
            </a:r>
          </a:p>
          <a:p>
            <a:pPr lvl="1"/>
            <a:r>
              <a:rPr lang="en-US" sz="2000" dirty="0">
                <a:latin typeface="FreeSans"/>
              </a:rPr>
              <a:t>Co-organization of meetings and workshops in a “fancy” format (e.g. lunch2grow, info breakfast meeting) [FHV]</a:t>
            </a:r>
            <a:endParaRPr lang="en-US" dirty="0"/>
          </a:p>
          <a:p>
            <a:r>
              <a:rPr lang="en-US" dirty="0"/>
              <a:t>2) 25 lecturers participating in the webinars</a:t>
            </a:r>
          </a:p>
          <a:p>
            <a:r>
              <a:rPr lang="en-US" dirty="0"/>
              <a:t>3) 10 bachelor and/or master thesis supported</a:t>
            </a:r>
          </a:p>
          <a:p>
            <a:pPr lvl="1"/>
            <a:r>
              <a:rPr lang="en-US" sz="2000" dirty="0">
                <a:latin typeface="FreeSans"/>
              </a:rPr>
              <a:t>Supervision of semester works, Bachelor- and Master Thesis, [FHV], [SAMK], [UVa], [ITC], [KUAS], [UNL], </a:t>
            </a:r>
            <a:r>
              <a:rPr lang="en-US" sz="2000" dirty="0" err="1">
                <a:latin typeface="FreeSans"/>
              </a:rPr>
              <a:t>UTBv</a:t>
            </a:r>
            <a:r>
              <a:rPr lang="en-US" sz="2000" dirty="0">
                <a:latin typeface="FreeSans"/>
              </a:rPr>
              <a:t>]</a:t>
            </a:r>
          </a:p>
          <a:p>
            <a:pPr lvl="1"/>
            <a:r>
              <a:rPr lang="de-AT" sz="2000" dirty="0">
                <a:latin typeface="FreeSans"/>
              </a:rPr>
              <a:t>Webinars and online </a:t>
            </a:r>
            <a:r>
              <a:rPr lang="de-AT" sz="2000" dirty="0" err="1">
                <a:latin typeface="FreeSans"/>
              </a:rPr>
              <a:t>lectures</a:t>
            </a:r>
            <a:r>
              <a:rPr lang="de-AT" sz="2000" dirty="0">
                <a:latin typeface="FreeSans"/>
              </a:rPr>
              <a:t> at a </a:t>
            </a:r>
            <a:r>
              <a:rPr lang="de-AT" sz="2000" dirty="0" err="1">
                <a:latin typeface="FreeSans"/>
              </a:rPr>
              <a:t>partner</a:t>
            </a:r>
            <a:r>
              <a:rPr lang="de-AT" sz="2000" dirty="0">
                <a:latin typeface="FreeSans"/>
              </a:rPr>
              <a:t> </a:t>
            </a:r>
            <a:r>
              <a:rPr lang="de-AT" sz="2000" dirty="0" err="1">
                <a:latin typeface="FreeSans"/>
              </a:rPr>
              <a:t>institution</a:t>
            </a:r>
            <a:r>
              <a:rPr lang="de-AT" sz="2000" dirty="0">
                <a:latin typeface="FreeSans"/>
              </a:rPr>
              <a:t> [FHV], [SAMK], [</a:t>
            </a:r>
            <a:r>
              <a:rPr lang="de-AT" sz="2000" dirty="0" err="1">
                <a:latin typeface="FreeSans"/>
              </a:rPr>
              <a:t>UVa</a:t>
            </a:r>
            <a:r>
              <a:rPr lang="de-AT" sz="2000" dirty="0">
                <a:latin typeface="FreeSans"/>
              </a:rPr>
              <a:t>], [ITC], [KUAS], [UNL] [</a:t>
            </a:r>
            <a:r>
              <a:rPr lang="de-AT" sz="2000" dirty="0" err="1">
                <a:latin typeface="FreeSans"/>
              </a:rPr>
              <a:t>UTBv</a:t>
            </a:r>
            <a:r>
              <a:rPr lang="de-AT" sz="2000" dirty="0">
                <a:latin typeface="FreeSans"/>
              </a:rPr>
              <a:t>]</a:t>
            </a:r>
          </a:p>
          <a:p>
            <a:r>
              <a:rPr lang="en-US" dirty="0"/>
              <a:t>4) Summer school</a:t>
            </a:r>
          </a:p>
          <a:p>
            <a:pPr lvl="1"/>
            <a:r>
              <a:rPr lang="en-US" sz="2000" dirty="0">
                <a:latin typeface="FreeSans"/>
              </a:rPr>
              <a:t>Co-organization of the Summer School 2024, [SAMK], [ITC], [FHV], [UVa]</a:t>
            </a:r>
          </a:p>
          <a:p>
            <a:pPr lvl="1"/>
            <a:r>
              <a:rPr lang="en-US" sz="2000" dirty="0">
                <a:latin typeface="FreeSans"/>
              </a:rPr>
              <a:t>Planning of common lectures [FHV], [SAMK], [ITC], [UVa], [UNL]</a:t>
            </a:r>
          </a:p>
          <a:p>
            <a:pPr lvl="1"/>
            <a:r>
              <a:rPr lang="en-US" sz="2000" dirty="0">
                <a:latin typeface="FreeSans"/>
              </a:rPr>
              <a:t>Organization of a “Beer distribution game” event (during the Summer School 2024) [FHV]</a:t>
            </a:r>
            <a:endParaRPr lang="de-AT" sz="2000" dirty="0">
              <a:latin typeface="FreeSans"/>
            </a:endParaRPr>
          </a:p>
          <a:p>
            <a:pPr lvl="1"/>
            <a:r>
              <a:rPr lang="en-US" sz="2000" dirty="0">
                <a:latin typeface="FreeSans"/>
              </a:rPr>
              <a:t>Co-organization of student competitions &amp; advanced formats (e.g. hackathons) [ITC], [FHV], [SAMK], [KUAS], [UNL], </a:t>
            </a:r>
            <a:r>
              <a:rPr lang="de-AT" sz="2000" dirty="0">
                <a:latin typeface="FreeSans"/>
              </a:rPr>
              <a:t>[</a:t>
            </a:r>
            <a:r>
              <a:rPr lang="de-AT" sz="2000" dirty="0" err="1">
                <a:latin typeface="FreeSans"/>
              </a:rPr>
              <a:t>UTBv</a:t>
            </a:r>
            <a:r>
              <a:rPr lang="de-AT" sz="2000" dirty="0">
                <a:latin typeface="FreeSans"/>
              </a:rPr>
              <a:t>]</a:t>
            </a:r>
          </a:p>
        </p:txBody>
      </p:sp>
      <p:pic>
        <p:nvPicPr>
          <p:cNvPr id="6" name="Picture 5" descr="A close-up of a logo&#10;&#10;Description automatically generated">
            <a:extLst>
              <a:ext uri="{FF2B5EF4-FFF2-40B4-BE49-F238E27FC236}">
                <a16:creationId xmlns:a16="http://schemas.microsoft.com/office/drawing/2014/main" id="{DA5BD98A-98AB-FE8E-4316-72C9DBB80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Tree>
    <p:extLst>
      <p:ext uri="{BB962C8B-B14F-4D97-AF65-F5344CB8AC3E}">
        <p14:creationId xmlns:p14="http://schemas.microsoft.com/office/powerpoint/2010/main" val="83687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ctrTitle"/>
          </p:nvPr>
        </p:nvSpPr>
        <p:spPr>
          <a:xfrm>
            <a:off x="457200" y="4960137"/>
            <a:ext cx="7772400" cy="1463040"/>
          </a:xfrm>
        </p:spPr>
        <p:txBody>
          <a:bodyPr>
            <a:normAutofit/>
          </a:bodyPr>
          <a:lstStyle/>
          <a:p>
            <a:r>
              <a:rPr lang="de-AT" dirty="0" err="1">
                <a:solidFill>
                  <a:schemeClr val="tx1"/>
                </a:solidFill>
              </a:rPr>
              <a:t>Thank</a:t>
            </a:r>
            <a:r>
              <a:rPr lang="de-AT" dirty="0">
                <a:solidFill>
                  <a:schemeClr val="tx1"/>
                </a:solidFill>
              </a:rPr>
              <a:t> YOU FOR YOUR ATTENTION</a:t>
            </a:r>
            <a:br>
              <a:rPr lang="de-AT" dirty="0">
                <a:solidFill>
                  <a:schemeClr val="tx1"/>
                </a:solidFill>
              </a:rPr>
            </a:br>
            <a:r>
              <a:rPr lang="de-AT" dirty="0">
                <a:solidFill>
                  <a:schemeClr val="tx1"/>
                </a:solidFill>
              </a:rPr>
              <a:t>ANY QUESTIONS?</a:t>
            </a:r>
            <a:endParaRPr lang="en-US" dirty="0">
              <a:solidFill>
                <a:schemeClr val="tx1"/>
              </a:solidFill>
            </a:endParaRPr>
          </a:p>
        </p:txBody>
      </p:sp>
      <p:sp>
        <p:nvSpPr>
          <p:cNvPr id="3" name="Subtitle 2">
            <a:extLst>
              <a:ext uri="{FF2B5EF4-FFF2-40B4-BE49-F238E27FC236}">
                <a16:creationId xmlns:a16="http://schemas.microsoft.com/office/drawing/2014/main" id="{5FE1FC23-92CF-4ED7-BE7C-2BB02D13FC5E}"/>
              </a:ext>
            </a:extLst>
          </p:cNvPr>
          <p:cNvSpPr>
            <a:spLocks noGrp="1"/>
          </p:cNvSpPr>
          <p:nvPr>
            <p:ph type="subTitle" idx="1"/>
          </p:nvPr>
        </p:nvSpPr>
        <p:spPr>
          <a:xfrm>
            <a:off x="8610600" y="4960137"/>
            <a:ext cx="3200400" cy="1463040"/>
          </a:xfrm>
        </p:spPr>
        <p:txBody>
          <a:bodyPr>
            <a:normAutofit/>
          </a:bodyPr>
          <a:lstStyle/>
          <a:p>
            <a:r>
              <a:rPr lang="en-US" dirty="0">
                <a:solidFill>
                  <a:schemeClr val="tx1"/>
                </a:solidFill>
                <a:latin typeface="Söhne"/>
              </a:rPr>
              <a:t>Understanding the Dynamics</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7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Content</a:t>
            </a:r>
            <a:endParaRPr lang="en-US" sz="3600" i="1" dirty="0">
              <a:solidFill>
                <a:schemeClr val="tx1"/>
              </a:solidFill>
            </a:endParaRPr>
          </a:p>
        </p:txBody>
      </p:sp>
      <p:sp>
        <p:nvSpPr>
          <p:cNvPr id="3" name="Subtitle 2">
            <a:extLst>
              <a:ext uri="{FF2B5EF4-FFF2-40B4-BE49-F238E27FC236}">
                <a16:creationId xmlns:a16="http://schemas.microsoft.com/office/drawing/2014/main" id="{5FE1FC23-92CF-4ED7-BE7C-2BB02D13FC5E}"/>
              </a:ext>
            </a:extLst>
          </p:cNvPr>
          <p:cNvSpPr>
            <a:spLocks noGrp="1"/>
          </p:cNvSpPr>
          <p:nvPr>
            <p:ph idx="1"/>
          </p:nvPr>
        </p:nvSpPr>
        <p:spPr>
          <a:xfrm>
            <a:off x="1024129" y="2286000"/>
            <a:ext cx="8483666" cy="4023360"/>
          </a:xfrm>
        </p:spPr>
        <p:txBody>
          <a:bodyPr>
            <a:normAutofit/>
          </a:bodyPr>
          <a:lstStyle/>
          <a:p>
            <a:endParaRPr lang="en-US" dirty="0"/>
          </a:p>
          <a:p>
            <a:endParaRPr lang="en-US" dirty="0"/>
          </a:p>
          <a:p>
            <a:r>
              <a:rPr lang="en-US" dirty="0"/>
              <a:t>WP6 – tasks and activities: events</a:t>
            </a:r>
          </a:p>
          <a:p>
            <a:r>
              <a:rPr lang="en-US" dirty="0"/>
              <a:t>WP6 – task and activities: learning material</a:t>
            </a:r>
            <a:br>
              <a:rPr lang="en-US" dirty="0"/>
            </a:br>
            <a:br>
              <a:rPr lang="en-US" dirty="0"/>
            </a:br>
            <a:r>
              <a:rPr lang="en-US" dirty="0"/>
              <a:t>Open tasks</a:t>
            </a:r>
          </a:p>
          <a:p>
            <a:endParaRPr lang="en-US" dirty="0">
              <a:solidFill>
                <a:srgbClr val="374151"/>
              </a:solidFill>
              <a:latin typeface="Söhne"/>
            </a:endParaRP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ogo&#10;&#10;Description automatically generated">
            <a:extLst>
              <a:ext uri="{FF2B5EF4-FFF2-40B4-BE49-F238E27FC236}">
                <a16:creationId xmlns:a16="http://schemas.microsoft.com/office/drawing/2014/main" id="{7660D9D5-1D85-459A-1C48-2E7A35A68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Tree>
    <p:extLst>
      <p:ext uri="{BB962C8B-B14F-4D97-AF65-F5344CB8AC3E}">
        <p14:creationId xmlns:p14="http://schemas.microsoft.com/office/powerpoint/2010/main" val="48087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WP6 – tasks and activities: Events (1)</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50AAD2B-75AB-85F4-7D51-35BDE446671B}"/>
              </a:ext>
            </a:extLst>
          </p:cNvPr>
          <p:cNvSpPr>
            <a:spLocks noGrp="1"/>
          </p:cNvSpPr>
          <p:nvPr>
            <p:ph idx="1"/>
          </p:nvPr>
        </p:nvSpPr>
        <p:spPr>
          <a:xfrm>
            <a:off x="1024129" y="2286000"/>
            <a:ext cx="8483666" cy="4023360"/>
          </a:xfrm>
        </p:spPr>
        <p:txBody>
          <a:bodyPr>
            <a:normAutofit/>
          </a:bodyPr>
          <a:lstStyle/>
          <a:p>
            <a:r>
              <a:rPr lang="en-US" dirty="0"/>
              <a:t>The main result of this work package is the lecturing and supervision of students (and lecturers) in their investigation into the digital transformation and digitization in the field of supply chain management/supply chain networks.</a:t>
            </a:r>
          </a:p>
          <a:p>
            <a:endParaRPr lang="en-US" dirty="0"/>
          </a:p>
          <a:p>
            <a:r>
              <a:rPr lang="de-AT" dirty="0"/>
              <a:t>1) Classic-traditional </a:t>
            </a:r>
            <a:r>
              <a:rPr lang="de-AT" dirty="0" err="1"/>
              <a:t>instruments</a:t>
            </a:r>
            <a:r>
              <a:rPr lang="de-AT" dirty="0"/>
              <a:t> (i.e., </a:t>
            </a:r>
            <a:r>
              <a:rPr lang="de-AT" dirty="0" err="1"/>
              <a:t>lecturing</a:t>
            </a:r>
            <a:r>
              <a:rPr lang="de-AT" dirty="0"/>
              <a:t>, </a:t>
            </a:r>
            <a:r>
              <a:rPr lang="de-AT" dirty="0" err="1"/>
              <a:t>teaching</a:t>
            </a:r>
            <a:r>
              <a:rPr lang="de-AT" dirty="0"/>
              <a:t>, …)</a:t>
            </a:r>
            <a:endParaRPr lang="en-US" dirty="0"/>
          </a:p>
          <a:p>
            <a:r>
              <a:rPr lang="de-AT" dirty="0"/>
              <a:t>2) Hands-on </a:t>
            </a:r>
            <a:r>
              <a:rPr lang="de-AT" dirty="0" err="1"/>
              <a:t>instruments</a:t>
            </a:r>
            <a:r>
              <a:rPr lang="de-AT" dirty="0"/>
              <a:t> (i.e., </a:t>
            </a:r>
            <a:r>
              <a:rPr lang="de-AT" dirty="0" err="1"/>
              <a:t>excursion</a:t>
            </a:r>
            <a:r>
              <a:rPr lang="de-AT" dirty="0"/>
              <a:t>, </a:t>
            </a:r>
            <a:r>
              <a:rPr lang="de-AT" dirty="0" err="1"/>
              <a:t>summer</a:t>
            </a:r>
            <a:r>
              <a:rPr lang="de-AT" dirty="0"/>
              <a:t> </a:t>
            </a:r>
            <a:r>
              <a:rPr lang="de-AT" dirty="0" err="1"/>
              <a:t>school</a:t>
            </a:r>
            <a:r>
              <a:rPr lang="de-AT" dirty="0"/>
              <a:t>, </a:t>
            </a:r>
            <a:r>
              <a:rPr lang="de-AT" dirty="0" err="1"/>
              <a:t>games</a:t>
            </a:r>
            <a:r>
              <a:rPr lang="de-AT" dirty="0"/>
              <a:t>, …)</a:t>
            </a:r>
          </a:p>
          <a:p>
            <a:r>
              <a:rPr lang="de-AT" dirty="0"/>
              <a:t>3) “Generation Z” </a:t>
            </a:r>
            <a:r>
              <a:rPr lang="de-AT" dirty="0" err="1"/>
              <a:t>instruments</a:t>
            </a:r>
            <a:r>
              <a:rPr lang="de-AT" dirty="0"/>
              <a:t> (i.e., lunch2grow, </a:t>
            </a:r>
            <a:r>
              <a:rPr lang="de-AT" dirty="0" err="1"/>
              <a:t>pitches</a:t>
            </a:r>
            <a:r>
              <a:rPr lang="de-AT" dirty="0"/>
              <a:t>, </a:t>
            </a:r>
            <a:r>
              <a:rPr lang="de-AT" dirty="0" err="1"/>
              <a:t>market</a:t>
            </a:r>
            <a:r>
              <a:rPr lang="de-AT" dirty="0"/>
              <a:t> </a:t>
            </a:r>
            <a:r>
              <a:rPr lang="de-AT" dirty="0" err="1"/>
              <a:t>places</a:t>
            </a:r>
            <a:r>
              <a:rPr lang="de-AT" dirty="0"/>
              <a:t>, …)</a:t>
            </a:r>
            <a:endParaRPr lang="en-US" dirty="0"/>
          </a:p>
        </p:txBody>
      </p:sp>
      <p:pic>
        <p:nvPicPr>
          <p:cNvPr id="6" name="Picture 5" descr="A close-up of a logo&#10;&#10;Description automatically generated">
            <a:extLst>
              <a:ext uri="{FF2B5EF4-FFF2-40B4-BE49-F238E27FC236}">
                <a16:creationId xmlns:a16="http://schemas.microsoft.com/office/drawing/2014/main" id="{DA5BD98A-98AB-FE8E-4316-72C9DBB80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Tree>
    <p:extLst>
      <p:ext uri="{BB962C8B-B14F-4D97-AF65-F5344CB8AC3E}">
        <p14:creationId xmlns:p14="http://schemas.microsoft.com/office/powerpoint/2010/main" val="163174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WP6 – tasks and activities: Events (2)</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8F673FE-3FC5-C8AA-0EF8-2CAEC7790B4F}"/>
              </a:ext>
            </a:extLst>
          </p:cNvPr>
          <p:cNvPicPr>
            <a:picLocks noChangeAspect="1"/>
          </p:cNvPicPr>
          <p:nvPr/>
        </p:nvPicPr>
        <p:blipFill>
          <a:blip r:embed="rId4"/>
          <a:stretch>
            <a:fillRect/>
          </a:stretch>
        </p:blipFill>
        <p:spPr>
          <a:xfrm>
            <a:off x="228600" y="2670052"/>
            <a:ext cx="2190083" cy="3101002"/>
          </a:xfrm>
          <a:prstGeom prst="rect">
            <a:avLst/>
          </a:prstGeom>
        </p:spPr>
      </p:pic>
      <p:pic>
        <p:nvPicPr>
          <p:cNvPr id="11" name="Content Placeholder 10">
            <a:extLst>
              <a:ext uri="{FF2B5EF4-FFF2-40B4-BE49-F238E27FC236}">
                <a16:creationId xmlns:a16="http://schemas.microsoft.com/office/drawing/2014/main" id="{F6BAE9B2-95DF-D702-4053-FBB18932187C}"/>
              </a:ext>
            </a:extLst>
          </p:cNvPr>
          <p:cNvPicPr>
            <a:picLocks noGrp="1" noChangeAspect="1"/>
          </p:cNvPicPr>
          <p:nvPr>
            <p:ph idx="1"/>
          </p:nvPr>
        </p:nvPicPr>
        <p:blipFill>
          <a:blip r:embed="rId5"/>
          <a:stretch>
            <a:fillRect/>
          </a:stretch>
        </p:blipFill>
        <p:spPr>
          <a:xfrm>
            <a:off x="1133856" y="3328421"/>
            <a:ext cx="2190083" cy="3101002"/>
          </a:xfrm>
        </p:spPr>
      </p:pic>
      <p:sp>
        <p:nvSpPr>
          <p:cNvPr id="12" name="TextBox 11">
            <a:extLst>
              <a:ext uri="{FF2B5EF4-FFF2-40B4-BE49-F238E27FC236}">
                <a16:creationId xmlns:a16="http://schemas.microsoft.com/office/drawing/2014/main" id="{484AC3D6-6489-5B2C-A56B-2F693E475422}"/>
              </a:ext>
            </a:extLst>
          </p:cNvPr>
          <p:cNvSpPr txBox="1"/>
          <p:nvPr/>
        </p:nvSpPr>
        <p:spPr>
          <a:xfrm>
            <a:off x="320040" y="2212848"/>
            <a:ext cx="3161391" cy="430887"/>
          </a:xfrm>
          <a:prstGeom prst="rect">
            <a:avLst/>
          </a:prstGeom>
          <a:noFill/>
        </p:spPr>
        <p:txBody>
          <a:bodyPr wrap="square" rtlCol="0">
            <a:spAutoFit/>
          </a:bodyPr>
          <a:lstStyle/>
          <a:p>
            <a:r>
              <a:rPr lang="de-AT" sz="2200" dirty="0" err="1"/>
              <a:t>Robotic</a:t>
            </a:r>
            <a:r>
              <a:rPr lang="de-AT" sz="2200" dirty="0"/>
              <a:t> Day Vorarlberg</a:t>
            </a:r>
          </a:p>
        </p:txBody>
      </p:sp>
      <p:pic>
        <p:nvPicPr>
          <p:cNvPr id="16" name="Picture 15">
            <a:extLst>
              <a:ext uri="{FF2B5EF4-FFF2-40B4-BE49-F238E27FC236}">
                <a16:creationId xmlns:a16="http://schemas.microsoft.com/office/drawing/2014/main" id="{B6826612-9FA6-8D8A-9F65-7247AF992348}"/>
              </a:ext>
            </a:extLst>
          </p:cNvPr>
          <p:cNvPicPr>
            <a:picLocks noChangeAspect="1"/>
          </p:cNvPicPr>
          <p:nvPr/>
        </p:nvPicPr>
        <p:blipFill>
          <a:blip r:embed="rId6"/>
          <a:stretch>
            <a:fillRect/>
          </a:stretch>
        </p:blipFill>
        <p:spPr>
          <a:xfrm>
            <a:off x="3728259" y="2670052"/>
            <a:ext cx="2190083" cy="3098850"/>
          </a:xfrm>
          <a:prstGeom prst="rect">
            <a:avLst/>
          </a:prstGeom>
        </p:spPr>
      </p:pic>
      <p:pic>
        <p:nvPicPr>
          <p:cNvPr id="18" name="Picture 17">
            <a:extLst>
              <a:ext uri="{FF2B5EF4-FFF2-40B4-BE49-F238E27FC236}">
                <a16:creationId xmlns:a16="http://schemas.microsoft.com/office/drawing/2014/main" id="{7CC1B1BE-E236-1139-9760-411E3546795A}"/>
              </a:ext>
            </a:extLst>
          </p:cNvPr>
          <p:cNvPicPr>
            <a:picLocks noChangeAspect="1"/>
          </p:cNvPicPr>
          <p:nvPr/>
        </p:nvPicPr>
        <p:blipFill>
          <a:blip r:embed="rId7"/>
          <a:stretch>
            <a:fillRect/>
          </a:stretch>
        </p:blipFill>
        <p:spPr>
          <a:xfrm>
            <a:off x="4637292" y="3328421"/>
            <a:ext cx="2184259" cy="3098850"/>
          </a:xfrm>
          <a:prstGeom prst="rect">
            <a:avLst/>
          </a:prstGeom>
        </p:spPr>
      </p:pic>
      <p:sp>
        <p:nvSpPr>
          <p:cNvPr id="19" name="TextBox 18">
            <a:extLst>
              <a:ext uri="{FF2B5EF4-FFF2-40B4-BE49-F238E27FC236}">
                <a16:creationId xmlns:a16="http://schemas.microsoft.com/office/drawing/2014/main" id="{7883A065-146A-4BFE-1843-7E6E8BC95EDE}"/>
              </a:ext>
            </a:extLst>
          </p:cNvPr>
          <p:cNvSpPr txBox="1"/>
          <p:nvPr/>
        </p:nvSpPr>
        <p:spPr>
          <a:xfrm>
            <a:off x="3728259" y="2217281"/>
            <a:ext cx="3161391" cy="430887"/>
          </a:xfrm>
          <a:prstGeom prst="rect">
            <a:avLst/>
          </a:prstGeom>
          <a:noFill/>
        </p:spPr>
        <p:txBody>
          <a:bodyPr wrap="square" rtlCol="0">
            <a:spAutoFit/>
          </a:bodyPr>
          <a:lstStyle/>
          <a:p>
            <a:r>
              <a:rPr lang="de-AT" sz="2200" dirty="0"/>
              <a:t>Lunch2Grow</a:t>
            </a:r>
          </a:p>
        </p:txBody>
      </p:sp>
      <p:sp>
        <p:nvSpPr>
          <p:cNvPr id="20" name="TextBox 19">
            <a:extLst>
              <a:ext uri="{FF2B5EF4-FFF2-40B4-BE49-F238E27FC236}">
                <a16:creationId xmlns:a16="http://schemas.microsoft.com/office/drawing/2014/main" id="{CC58F95F-3178-5756-2998-02FB3649B28C}"/>
              </a:ext>
            </a:extLst>
          </p:cNvPr>
          <p:cNvSpPr txBox="1"/>
          <p:nvPr/>
        </p:nvSpPr>
        <p:spPr>
          <a:xfrm>
            <a:off x="7353701" y="2212847"/>
            <a:ext cx="3161391" cy="430887"/>
          </a:xfrm>
          <a:prstGeom prst="rect">
            <a:avLst/>
          </a:prstGeom>
          <a:noFill/>
        </p:spPr>
        <p:txBody>
          <a:bodyPr wrap="square" rtlCol="0">
            <a:spAutoFit/>
          </a:bodyPr>
          <a:lstStyle/>
          <a:p>
            <a:r>
              <a:rPr lang="de-AT" sz="2200" dirty="0"/>
              <a:t>Lectures</a:t>
            </a:r>
          </a:p>
        </p:txBody>
      </p:sp>
      <p:pic>
        <p:nvPicPr>
          <p:cNvPr id="22" name="Picture 21" descr="A person standing in front of a screen in a classroom&#10;&#10;Description automatically generated">
            <a:extLst>
              <a:ext uri="{FF2B5EF4-FFF2-40B4-BE49-F238E27FC236}">
                <a16:creationId xmlns:a16="http://schemas.microsoft.com/office/drawing/2014/main" id="{5CCCCC34-C3B9-D617-BF0F-98BF777718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131" y="2670052"/>
            <a:ext cx="3525749" cy="2643733"/>
          </a:xfrm>
          <a:prstGeom prst="rect">
            <a:avLst/>
          </a:prstGeom>
        </p:spPr>
      </p:pic>
      <p:pic>
        <p:nvPicPr>
          <p:cNvPr id="23" name="Picture 22" descr="A close-up of a logo&#10;&#10;Description automatically generated">
            <a:extLst>
              <a:ext uri="{FF2B5EF4-FFF2-40B4-BE49-F238E27FC236}">
                <a16:creationId xmlns:a16="http://schemas.microsoft.com/office/drawing/2014/main" id="{F910C862-4ABC-C6B2-2ED3-E4E2E64372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
        <p:nvSpPr>
          <p:cNvPr id="24" name="TextBox 23">
            <a:extLst>
              <a:ext uri="{FF2B5EF4-FFF2-40B4-BE49-F238E27FC236}">
                <a16:creationId xmlns:a16="http://schemas.microsoft.com/office/drawing/2014/main" id="{A4DB47BA-AE5C-80FF-869C-7D847B40AEF3}"/>
              </a:ext>
            </a:extLst>
          </p:cNvPr>
          <p:cNvSpPr txBox="1"/>
          <p:nvPr/>
        </p:nvSpPr>
        <p:spPr>
          <a:xfrm>
            <a:off x="3677665" y="6449155"/>
            <a:ext cx="2051756" cy="369332"/>
          </a:xfrm>
          <a:prstGeom prst="rect">
            <a:avLst/>
          </a:prstGeom>
          <a:noFill/>
        </p:spPr>
        <p:txBody>
          <a:bodyPr wrap="square" rtlCol="0">
            <a:spAutoFit/>
          </a:bodyPr>
          <a:lstStyle/>
          <a:p>
            <a:r>
              <a:rPr lang="de-AT" dirty="0"/>
              <a:t>2+1 out of 12</a:t>
            </a:r>
          </a:p>
        </p:txBody>
      </p:sp>
    </p:spTree>
    <p:extLst>
      <p:ext uri="{BB962C8B-B14F-4D97-AF65-F5344CB8AC3E}">
        <p14:creationId xmlns:p14="http://schemas.microsoft.com/office/powerpoint/2010/main" val="72047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WP6 – tasks and activities: Events (3)</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84AC3D6-6489-5B2C-A56B-2F693E475422}"/>
              </a:ext>
            </a:extLst>
          </p:cNvPr>
          <p:cNvSpPr txBox="1"/>
          <p:nvPr/>
        </p:nvSpPr>
        <p:spPr>
          <a:xfrm>
            <a:off x="949213" y="2241573"/>
            <a:ext cx="3161391" cy="430887"/>
          </a:xfrm>
          <a:prstGeom prst="rect">
            <a:avLst/>
          </a:prstGeom>
          <a:noFill/>
        </p:spPr>
        <p:txBody>
          <a:bodyPr wrap="square" rtlCol="0">
            <a:spAutoFit/>
          </a:bodyPr>
          <a:lstStyle/>
          <a:p>
            <a:pPr algn="ctr"/>
            <a:r>
              <a:rPr lang="de-AT" sz="2200" dirty="0"/>
              <a:t>Fo(u)r </a:t>
            </a:r>
            <a:r>
              <a:rPr lang="de-AT" sz="2200" dirty="0" err="1"/>
              <a:t>Pioneers</a:t>
            </a:r>
            <a:r>
              <a:rPr lang="de-AT" sz="2200" dirty="0"/>
              <a:t> (FHV)</a:t>
            </a:r>
          </a:p>
        </p:txBody>
      </p:sp>
      <p:sp>
        <p:nvSpPr>
          <p:cNvPr id="19" name="TextBox 18">
            <a:extLst>
              <a:ext uri="{FF2B5EF4-FFF2-40B4-BE49-F238E27FC236}">
                <a16:creationId xmlns:a16="http://schemas.microsoft.com/office/drawing/2014/main" id="{7883A065-146A-4BFE-1843-7E6E8BC95EDE}"/>
              </a:ext>
            </a:extLst>
          </p:cNvPr>
          <p:cNvSpPr txBox="1"/>
          <p:nvPr/>
        </p:nvSpPr>
        <p:spPr>
          <a:xfrm>
            <a:off x="5884164" y="2212848"/>
            <a:ext cx="3161391" cy="430887"/>
          </a:xfrm>
          <a:prstGeom prst="rect">
            <a:avLst/>
          </a:prstGeom>
          <a:noFill/>
        </p:spPr>
        <p:txBody>
          <a:bodyPr wrap="square" rtlCol="0">
            <a:spAutoFit/>
          </a:bodyPr>
          <a:lstStyle/>
          <a:p>
            <a:r>
              <a:rPr lang="de-AT" sz="2200" dirty="0"/>
              <a:t>Beer Distribution Game</a:t>
            </a:r>
          </a:p>
        </p:txBody>
      </p:sp>
      <p:pic>
        <p:nvPicPr>
          <p:cNvPr id="6" name="Picture 5">
            <a:extLst>
              <a:ext uri="{FF2B5EF4-FFF2-40B4-BE49-F238E27FC236}">
                <a16:creationId xmlns:a16="http://schemas.microsoft.com/office/drawing/2014/main" id="{0C533BCC-1D36-B072-4BC5-C8605965B78D}"/>
              </a:ext>
            </a:extLst>
          </p:cNvPr>
          <p:cNvPicPr>
            <a:picLocks noChangeAspect="1"/>
          </p:cNvPicPr>
          <p:nvPr/>
        </p:nvPicPr>
        <p:blipFill>
          <a:blip r:embed="rId4"/>
          <a:stretch>
            <a:fillRect/>
          </a:stretch>
        </p:blipFill>
        <p:spPr>
          <a:xfrm>
            <a:off x="659428" y="2696369"/>
            <a:ext cx="3771014" cy="2103117"/>
          </a:xfrm>
          <a:prstGeom prst="rect">
            <a:avLst/>
          </a:prstGeom>
        </p:spPr>
      </p:pic>
      <p:sp>
        <p:nvSpPr>
          <p:cNvPr id="8" name="TextBox 7">
            <a:extLst>
              <a:ext uri="{FF2B5EF4-FFF2-40B4-BE49-F238E27FC236}">
                <a16:creationId xmlns:a16="http://schemas.microsoft.com/office/drawing/2014/main" id="{6111AB64-F458-2099-F0A4-2A4A6CE3FE04}"/>
              </a:ext>
            </a:extLst>
          </p:cNvPr>
          <p:cNvSpPr txBox="1"/>
          <p:nvPr/>
        </p:nvSpPr>
        <p:spPr>
          <a:xfrm>
            <a:off x="85148" y="4799486"/>
            <a:ext cx="4889523" cy="2031325"/>
          </a:xfrm>
          <a:prstGeom prst="rect">
            <a:avLst/>
          </a:prstGeom>
          <a:noFill/>
        </p:spPr>
        <p:txBody>
          <a:bodyPr wrap="square">
            <a:spAutoFit/>
          </a:bodyPr>
          <a:lstStyle/>
          <a:p>
            <a:pPr algn="just"/>
            <a:r>
              <a:rPr lang="de-AT" dirty="0"/>
              <a:t>Fo(u)r </a:t>
            </a:r>
            <a:r>
              <a:rPr lang="de-AT" dirty="0" err="1"/>
              <a:t>Pioneers</a:t>
            </a:r>
            <a:r>
              <a:rPr lang="de-AT" dirty="0"/>
              <a:t> </a:t>
            </a:r>
            <a:r>
              <a:rPr lang="de-AT" dirty="0" err="1"/>
              <a:t>is</a:t>
            </a:r>
            <a:r>
              <a:rPr lang="de-AT" dirty="0"/>
              <a:t> a </a:t>
            </a:r>
            <a:r>
              <a:rPr lang="de-AT" dirty="0" err="1"/>
              <a:t>serious</a:t>
            </a:r>
            <a:r>
              <a:rPr lang="de-AT" dirty="0"/>
              <a:t> </a:t>
            </a:r>
            <a:r>
              <a:rPr lang="de-AT" dirty="0" err="1"/>
              <a:t>gaming</a:t>
            </a:r>
            <a:r>
              <a:rPr lang="de-AT" dirty="0"/>
              <a:t> </a:t>
            </a:r>
            <a:r>
              <a:rPr lang="de-AT" dirty="0" err="1"/>
              <a:t>board</a:t>
            </a:r>
            <a:r>
              <a:rPr lang="de-AT" dirty="0"/>
              <a:t> game for </a:t>
            </a:r>
            <a:r>
              <a:rPr lang="de-AT" dirty="0" err="1"/>
              <a:t>up</a:t>
            </a:r>
            <a:r>
              <a:rPr lang="de-AT" dirty="0"/>
              <a:t> to </a:t>
            </a:r>
            <a:r>
              <a:rPr lang="de-AT" dirty="0" err="1"/>
              <a:t>four</a:t>
            </a:r>
            <a:r>
              <a:rPr lang="de-AT" dirty="0"/>
              <a:t> </a:t>
            </a:r>
            <a:r>
              <a:rPr lang="de-AT" dirty="0" err="1"/>
              <a:t>teams</a:t>
            </a:r>
            <a:r>
              <a:rPr lang="de-AT" dirty="0"/>
              <a:t> of </a:t>
            </a:r>
            <a:r>
              <a:rPr lang="de-AT" dirty="0" err="1"/>
              <a:t>two</a:t>
            </a:r>
            <a:r>
              <a:rPr lang="de-AT" dirty="0"/>
              <a:t> to </a:t>
            </a:r>
            <a:r>
              <a:rPr lang="de-AT" dirty="0" err="1"/>
              <a:t>five</a:t>
            </a:r>
            <a:r>
              <a:rPr lang="de-AT" dirty="0"/>
              <a:t> Players + </a:t>
            </a:r>
            <a:r>
              <a:rPr lang="de-AT" dirty="0" err="1"/>
              <a:t>one</a:t>
            </a:r>
            <a:r>
              <a:rPr lang="de-AT" dirty="0"/>
              <a:t> </a:t>
            </a:r>
            <a:r>
              <a:rPr lang="de-AT" dirty="0" err="1"/>
              <a:t>moderator</a:t>
            </a:r>
            <a:r>
              <a:rPr lang="de-AT" dirty="0"/>
              <a:t>. </a:t>
            </a:r>
            <a:r>
              <a:rPr lang="en-US" dirty="0"/>
              <a:t>Each team develops a product idea under the aspects and exciting questions of the Quadruple Helix. Product development is divided into three phases: planning, development and implementation.</a:t>
            </a:r>
            <a:endParaRPr lang="de-AT" dirty="0"/>
          </a:p>
        </p:txBody>
      </p:sp>
      <p:pic>
        <p:nvPicPr>
          <p:cNvPr id="10" name="Picture 9" descr="A close-up of a logo&#10;&#10;Description automatically generated">
            <a:extLst>
              <a:ext uri="{FF2B5EF4-FFF2-40B4-BE49-F238E27FC236}">
                <a16:creationId xmlns:a16="http://schemas.microsoft.com/office/drawing/2014/main" id="{F77E926C-9AA1-A754-E6A4-A57BDF96E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
        <p:nvSpPr>
          <p:cNvPr id="13" name="TextBox 12">
            <a:extLst>
              <a:ext uri="{FF2B5EF4-FFF2-40B4-BE49-F238E27FC236}">
                <a16:creationId xmlns:a16="http://schemas.microsoft.com/office/drawing/2014/main" id="{916761EE-EBB1-5588-9650-56C7E0FD3936}"/>
              </a:ext>
            </a:extLst>
          </p:cNvPr>
          <p:cNvSpPr txBox="1"/>
          <p:nvPr/>
        </p:nvSpPr>
        <p:spPr>
          <a:xfrm>
            <a:off x="4968776" y="4139471"/>
            <a:ext cx="4633792" cy="2585323"/>
          </a:xfrm>
          <a:prstGeom prst="rect">
            <a:avLst/>
          </a:prstGeom>
          <a:noFill/>
        </p:spPr>
        <p:txBody>
          <a:bodyPr wrap="square">
            <a:spAutoFit/>
          </a:bodyPr>
          <a:lstStyle/>
          <a:p>
            <a:pPr algn="just"/>
            <a:r>
              <a:rPr lang="en-US" dirty="0"/>
              <a:t>Is one of the oldest and most widely used management simulations. Participants learn about the structure and dynamics of supply chains, i.e., in operations management, supply chain management, economics, systems thinking, dynamic modeling, organizational behavior, leadership, and team building, and any course in which the dynamics of cooperation and interpersonal interactions are relevant.</a:t>
            </a:r>
            <a:endParaRPr lang="de-AT" dirty="0"/>
          </a:p>
        </p:txBody>
      </p:sp>
      <p:pic>
        <p:nvPicPr>
          <p:cNvPr id="17" name="Picture 16" descr="A poster with a truck and a glass of beer&#10;&#10;Description automatically generated">
            <a:extLst>
              <a:ext uri="{FF2B5EF4-FFF2-40B4-BE49-F238E27FC236}">
                <a16:creationId xmlns:a16="http://schemas.microsoft.com/office/drawing/2014/main" id="{D4FF73F3-0C98-17F5-3880-F3CE230089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776" y="2868054"/>
            <a:ext cx="4486905" cy="1266465"/>
          </a:xfrm>
          <a:prstGeom prst="rect">
            <a:avLst/>
          </a:prstGeom>
        </p:spPr>
      </p:pic>
    </p:spTree>
    <p:extLst>
      <p:ext uri="{BB962C8B-B14F-4D97-AF65-F5344CB8AC3E}">
        <p14:creationId xmlns:p14="http://schemas.microsoft.com/office/powerpoint/2010/main" val="23755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WP6 – tasks and activities: Learning Material (1)</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50AAD2B-75AB-85F4-7D51-35BDE446671B}"/>
              </a:ext>
            </a:extLst>
          </p:cNvPr>
          <p:cNvSpPr>
            <a:spLocks noGrp="1"/>
          </p:cNvSpPr>
          <p:nvPr>
            <p:ph idx="1"/>
          </p:nvPr>
        </p:nvSpPr>
        <p:spPr>
          <a:xfrm>
            <a:off x="1024129" y="2286000"/>
            <a:ext cx="8483666" cy="4023360"/>
          </a:xfrm>
        </p:spPr>
        <p:txBody>
          <a:bodyPr>
            <a:normAutofit fontScale="47500" lnSpcReduction="20000"/>
          </a:bodyPr>
          <a:lstStyle/>
          <a:p>
            <a:pPr>
              <a:lnSpc>
                <a:spcPct val="110000"/>
              </a:lnSpc>
            </a:pPr>
            <a:r>
              <a:rPr lang="en-US" sz="4000" dirty="0"/>
              <a:t>WP 6 will deliver learning material, learning environment best practices, conduct manuals for educational events like summer school 2024, confluence learning events between industry and university and documentation of collaborative learning in an international context.</a:t>
            </a:r>
          </a:p>
          <a:p>
            <a:pPr>
              <a:lnSpc>
                <a:spcPct val="110000"/>
              </a:lnSpc>
            </a:pPr>
            <a:endParaRPr lang="en-US" sz="4000" dirty="0"/>
          </a:p>
          <a:p>
            <a:r>
              <a:rPr lang="en-US" sz="4000" dirty="0"/>
              <a:t>1) Analysis: Logistics &amp; Supply Chain Market*</a:t>
            </a:r>
          </a:p>
          <a:p>
            <a:r>
              <a:rPr lang="en-US" sz="4000" dirty="0"/>
              <a:t>2) Development of Information Systems</a:t>
            </a:r>
          </a:p>
          <a:p>
            <a:r>
              <a:rPr lang="en-US" sz="4000" dirty="0"/>
              <a:t>2) MRP1-, MRP2- and ERP-Systems</a:t>
            </a:r>
          </a:p>
          <a:p>
            <a:r>
              <a:rPr lang="en-US" sz="4000" dirty="0"/>
              <a:t>3) Advanced Planning and Scheduling System (APS)</a:t>
            </a:r>
          </a:p>
          <a:p>
            <a:r>
              <a:rPr lang="en-US" sz="4000" dirty="0"/>
              <a:t>4) IT provider analysis (SAP, Oracle, … </a:t>
            </a:r>
            <a:r>
              <a:rPr lang="en-US" sz="4000" dirty="0" err="1"/>
              <a:t>Transflow</a:t>
            </a:r>
            <a:r>
              <a:rPr lang="en-US" sz="4000" dirty="0"/>
              <a:t>/</a:t>
            </a:r>
            <a:r>
              <a:rPr lang="en-US" sz="4000" dirty="0" err="1"/>
              <a:t>LBase</a:t>
            </a:r>
            <a:r>
              <a:rPr lang="en-US" sz="4000" dirty="0"/>
              <a:t>**)</a:t>
            </a:r>
          </a:p>
          <a:p>
            <a:r>
              <a:rPr lang="en-US" sz="4000" dirty="0"/>
              <a:t>5) Student report: experience with Information Systems in Logistics &amp; SCM</a:t>
            </a:r>
          </a:p>
          <a:p>
            <a:pPr>
              <a:lnSpc>
                <a:spcPct val="110000"/>
              </a:lnSpc>
            </a:pPr>
            <a:endParaRPr lang="en-US" sz="4000" dirty="0"/>
          </a:p>
        </p:txBody>
      </p:sp>
      <p:pic>
        <p:nvPicPr>
          <p:cNvPr id="6" name="Picture 5" descr="A close-up of a logo&#10;&#10;Description automatically generated">
            <a:extLst>
              <a:ext uri="{FF2B5EF4-FFF2-40B4-BE49-F238E27FC236}">
                <a16:creationId xmlns:a16="http://schemas.microsoft.com/office/drawing/2014/main" id="{DA5BD98A-98AB-FE8E-4316-72C9DBB80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
        <p:nvSpPr>
          <p:cNvPr id="5" name="TextBox 4">
            <a:extLst>
              <a:ext uri="{FF2B5EF4-FFF2-40B4-BE49-F238E27FC236}">
                <a16:creationId xmlns:a16="http://schemas.microsoft.com/office/drawing/2014/main" id="{2FBBFA27-E92C-5A9F-ADAE-6F30B1B1E841}"/>
              </a:ext>
            </a:extLst>
          </p:cNvPr>
          <p:cNvSpPr txBox="1"/>
          <p:nvPr/>
        </p:nvSpPr>
        <p:spPr>
          <a:xfrm>
            <a:off x="4526655" y="6399983"/>
            <a:ext cx="2423292" cy="369332"/>
          </a:xfrm>
          <a:prstGeom prst="rect">
            <a:avLst/>
          </a:prstGeom>
          <a:noFill/>
        </p:spPr>
        <p:txBody>
          <a:bodyPr wrap="square">
            <a:spAutoFit/>
          </a:bodyPr>
          <a:lstStyle/>
          <a:p>
            <a:r>
              <a:rPr lang="en-US" sz="1800" i="1" dirty="0"/>
              <a:t>*IT provider perspective</a:t>
            </a:r>
            <a:endParaRPr lang="de-AT" i="1" dirty="0"/>
          </a:p>
        </p:txBody>
      </p:sp>
      <p:sp>
        <p:nvSpPr>
          <p:cNvPr id="7" name="TextBox 6">
            <a:extLst>
              <a:ext uri="{FF2B5EF4-FFF2-40B4-BE49-F238E27FC236}">
                <a16:creationId xmlns:a16="http://schemas.microsoft.com/office/drawing/2014/main" id="{788D29B6-5FAD-B86F-9998-80FF9A4B15CB}"/>
              </a:ext>
            </a:extLst>
          </p:cNvPr>
          <p:cNvSpPr txBox="1"/>
          <p:nvPr/>
        </p:nvSpPr>
        <p:spPr>
          <a:xfrm>
            <a:off x="6961736" y="6396197"/>
            <a:ext cx="2646726" cy="369332"/>
          </a:xfrm>
          <a:prstGeom prst="rect">
            <a:avLst/>
          </a:prstGeom>
          <a:noFill/>
        </p:spPr>
        <p:txBody>
          <a:bodyPr wrap="square">
            <a:spAutoFit/>
          </a:bodyPr>
          <a:lstStyle/>
          <a:p>
            <a:r>
              <a:rPr lang="en-US" sz="1800" i="1" dirty="0"/>
              <a:t>**Key-note Lunch2Grow (?)</a:t>
            </a:r>
            <a:endParaRPr lang="de-AT" i="1" dirty="0"/>
          </a:p>
        </p:txBody>
      </p:sp>
    </p:spTree>
    <p:extLst>
      <p:ext uri="{BB962C8B-B14F-4D97-AF65-F5344CB8AC3E}">
        <p14:creationId xmlns:p14="http://schemas.microsoft.com/office/powerpoint/2010/main" val="5170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Development OF INFORMATION SYSTEMS</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6579637" y="2859614"/>
            <a:ext cx="2808789" cy="3139321"/>
          </a:xfrm>
          <a:prstGeom prst="rect">
            <a:avLst/>
          </a:prstGeom>
          <a:noFill/>
        </p:spPr>
        <p:txBody>
          <a:bodyPr wrap="square" rtlCol="0">
            <a:spAutoFit/>
          </a:bodyPr>
          <a:lstStyle/>
          <a:p>
            <a:r>
              <a:rPr lang="en-US" dirty="0"/>
              <a:t>Over the course of time,</a:t>
            </a:r>
          </a:p>
          <a:p>
            <a:r>
              <a:rPr lang="en-US" dirty="0"/>
              <a:t>the functional scope of the systems continued to improve, sometimes less, sometimes more. </a:t>
            </a:r>
          </a:p>
          <a:p>
            <a:endParaRPr lang="en-US" dirty="0"/>
          </a:p>
          <a:p>
            <a:r>
              <a:rPr lang="en-US" dirty="0"/>
              <a:t>The newer system builds on the previous system and serves more as an improvement rather than a replacement.</a:t>
            </a:r>
          </a:p>
        </p:txBody>
      </p:sp>
      <p:pic>
        <p:nvPicPr>
          <p:cNvPr id="5" name="Picture 4">
            <a:extLst>
              <a:ext uri="{FF2B5EF4-FFF2-40B4-BE49-F238E27FC236}">
                <a16:creationId xmlns:a16="http://schemas.microsoft.com/office/drawing/2014/main" id="{4EFFFA17-E402-4A1E-A159-577E5EFA3F09}"/>
              </a:ext>
            </a:extLst>
          </p:cNvPr>
          <p:cNvPicPr>
            <a:picLocks noChangeAspect="1"/>
          </p:cNvPicPr>
          <p:nvPr/>
        </p:nvPicPr>
        <p:blipFill>
          <a:blip r:embed="rId4"/>
          <a:stretch>
            <a:fillRect/>
          </a:stretch>
        </p:blipFill>
        <p:spPr>
          <a:xfrm>
            <a:off x="784979" y="2188083"/>
            <a:ext cx="5562833" cy="4205384"/>
          </a:xfrm>
          <a:prstGeom prst="rect">
            <a:avLst/>
          </a:prstGeom>
        </p:spPr>
      </p:pic>
      <p:pic>
        <p:nvPicPr>
          <p:cNvPr id="4" name="Picture 3" descr="A close-up of a logo&#10;&#10;Description automatically generated">
            <a:extLst>
              <a:ext uri="{FF2B5EF4-FFF2-40B4-BE49-F238E27FC236}">
                <a16:creationId xmlns:a16="http://schemas.microsoft.com/office/drawing/2014/main" id="{4EB90444-C3EB-F1C4-CE9F-1445BBA2D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Tree>
    <p:extLst>
      <p:ext uri="{BB962C8B-B14F-4D97-AF65-F5344CB8AC3E}">
        <p14:creationId xmlns:p14="http://schemas.microsoft.com/office/powerpoint/2010/main" val="139713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br>
              <a:rPr lang="en-US" sz="3600" dirty="0">
                <a:solidFill>
                  <a:schemeClr val="tx1"/>
                </a:solidFill>
              </a:rPr>
            </a:br>
            <a:r>
              <a:rPr lang="en-US" sz="3600" dirty="0">
                <a:solidFill>
                  <a:schemeClr val="tx1"/>
                </a:solidFill>
              </a:rPr>
              <a:t>MRP1-, MRP2- and ERP-Systems</a:t>
            </a:r>
            <a:br>
              <a:rPr lang="en-US" sz="3600" dirty="0">
                <a:solidFill>
                  <a:schemeClr val="tx1"/>
                </a:solidFill>
              </a:rPr>
            </a:br>
            <a:endParaRPr lang="en-US" sz="3600" dirty="0">
              <a:solidFill>
                <a:schemeClr val="tx1"/>
              </a:solidFill>
            </a:endParaRP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631662" y="1745340"/>
            <a:ext cx="2574037" cy="5632311"/>
          </a:xfrm>
          <a:prstGeom prst="rect">
            <a:avLst/>
          </a:prstGeom>
          <a:noFill/>
          <a:ln>
            <a:noFill/>
          </a:ln>
        </p:spPr>
        <p:txBody>
          <a:bodyPr wrap="square" rtlCol="0">
            <a:spAutoFit/>
          </a:bodyPr>
          <a:lstStyle/>
          <a:p>
            <a:r>
              <a:rPr lang="en-US" b="1" dirty="0"/>
              <a:t>MRP – Material</a:t>
            </a:r>
          </a:p>
          <a:p>
            <a:r>
              <a:rPr lang="en-US" b="1" dirty="0"/>
              <a:t>Resource Planning</a:t>
            </a:r>
          </a:p>
          <a:p>
            <a:endParaRPr lang="en-US" b="1" dirty="0"/>
          </a:p>
          <a:p>
            <a:r>
              <a:rPr lang="en-US" dirty="0"/>
              <a:t>The system was used to calculate the materials and components required for high-volume standardized production.</a:t>
            </a:r>
          </a:p>
          <a:p>
            <a:endParaRPr lang="en-US" dirty="0"/>
          </a:p>
          <a:p>
            <a:r>
              <a:rPr lang="en-US" dirty="0"/>
              <a:t>Each department had its own database, so the same data was recorded multiple times by different departments separately.</a:t>
            </a:r>
          </a:p>
          <a:p>
            <a:endParaRPr lang="en-US" dirty="0"/>
          </a:p>
          <a:p>
            <a:endParaRPr lang="en-US" dirty="0"/>
          </a:p>
          <a:p>
            <a:endParaRPr lang="en-US" dirty="0"/>
          </a:p>
          <a:p>
            <a:endParaRPr lang="en-US" dirty="0"/>
          </a:p>
          <a:p>
            <a:endParaRPr lang="en-US" dirty="0"/>
          </a:p>
          <a:p>
            <a:endParaRPr lang="en-US" dirty="0"/>
          </a:p>
        </p:txBody>
      </p:sp>
      <p:sp>
        <p:nvSpPr>
          <p:cNvPr id="8" name="Textfeld 7">
            <a:extLst>
              <a:ext uri="{FF2B5EF4-FFF2-40B4-BE49-F238E27FC236}">
                <a16:creationId xmlns:a16="http://schemas.microsoft.com/office/drawing/2014/main" id="{FC06BD45-1F80-E074-2D5E-0C1E072C2991}"/>
              </a:ext>
            </a:extLst>
          </p:cNvPr>
          <p:cNvSpPr txBox="1"/>
          <p:nvPr/>
        </p:nvSpPr>
        <p:spPr>
          <a:xfrm>
            <a:off x="3205699" y="1745340"/>
            <a:ext cx="2574037" cy="4801314"/>
          </a:xfrm>
          <a:prstGeom prst="rect">
            <a:avLst/>
          </a:prstGeom>
          <a:noFill/>
          <a:ln>
            <a:noFill/>
          </a:ln>
        </p:spPr>
        <p:txBody>
          <a:bodyPr wrap="square" rtlCol="0">
            <a:spAutoFit/>
          </a:bodyPr>
          <a:lstStyle/>
          <a:p>
            <a:r>
              <a:rPr lang="en-US" b="1" dirty="0"/>
              <a:t>MRP2 - Manufacturing Resource Planning</a:t>
            </a:r>
          </a:p>
          <a:p>
            <a:endParaRPr lang="en-US" b="1" dirty="0"/>
          </a:p>
          <a:p>
            <a:r>
              <a:rPr lang="en-US" dirty="0"/>
              <a:t>MRP2 plans include all resources required for production, such as workers, equipment, and machines.</a:t>
            </a:r>
          </a:p>
          <a:p>
            <a:endParaRPr lang="en-US" dirty="0"/>
          </a:p>
          <a:p>
            <a:r>
              <a:rPr lang="en-US" dirty="0"/>
              <a:t>Furthermore, capacity planning checks whether the plan is feasible. MRP2 integrates a single unified database that pertains only to production and its closely involved departments.</a:t>
            </a:r>
          </a:p>
        </p:txBody>
      </p:sp>
      <p:sp>
        <p:nvSpPr>
          <p:cNvPr id="9" name="Textfeld 8">
            <a:extLst>
              <a:ext uri="{FF2B5EF4-FFF2-40B4-BE49-F238E27FC236}">
                <a16:creationId xmlns:a16="http://schemas.microsoft.com/office/drawing/2014/main" id="{B8F0ABCF-CDCB-4329-F4B8-8D4044FDB6C3}"/>
              </a:ext>
            </a:extLst>
          </p:cNvPr>
          <p:cNvSpPr txBox="1"/>
          <p:nvPr/>
        </p:nvSpPr>
        <p:spPr>
          <a:xfrm>
            <a:off x="5779736" y="1745339"/>
            <a:ext cx="3661802" cy="2031325"/>
          </a:xfrm>
          <a:prstGeom prst="rect">
            <a:avLst/>
          </a:prstGeom>
          <a:noFill/>
          <a:ln>
            <a:noFill/>
          </a:ln>
        </p:spPr>
        <p:txBody>
          <a:bodyPr wrap="square" rtlCol="0">
            <a:spAutoFit/>
          </a:bodyPr>
          <a:lstStyle/>
          <a:p>
            <a:r>
              <a:rPr lang="en-US" b="1" dirty="0"/>
              <a:t>ERP – Enterprise</a:t>
            </a:r>
          </a:p>
          <a:p>
            <a:r>
              <a:rPr lang="en-US" b="1" dirty="0"/>
              <a:t>Resource Planning</a:t>
            </a:r>
          </a:p>
          <a:p>
            <a:endParaRPr lang="en-US" dirty="0"/>
          </a:p>
          <a:p>
            <a:r>
              <a:rPr lang="en-US" dirty="0"/>
              <a:t>All departments within the company can access the information in the ERP database, which is expandable with modules for specific requirements.</a:t>
            </a:r>
          </a:p>
        </p:txBody>
      </p:sp>
      <p:pic>
        <p:nvPicPr>
          <p:cNvPr id="11" name="Picture 10">
            <a:extLst>
              <a:ext uri="{FF2B5EF4-FFF2-40B4-BE49-F238E27FC236}">
                <a16:creationId xmlns:a16="http://schemas.microsoft.com/office/drawing/2014/main" id="{E98E8D10-6A7B-4768-8164-662237C4C39F}"/>
              </a:ext>
            </a:extLst>
          </p:cNvPr>
          <p:cNvPicPr>
            <a:picLocks noChangeAspect="1"/>
          </p:cNvPicPr>
          <p:nvPr/>
        </p:nvPicPr>
        <p:blipFill>
          <a:blip r:embed="rId4"/>
          <a:stretch>
            <a:fillRect/>
          </a:stretch>
        </p:blipFill>
        <p:spPr>
          <a:xfrm>
            <a:off x="9617963" y="-4"/>
            <a:ext cx="2574037" cy="1947463"/>
          </a:xfrm>
          <a:prstGeom prst="rect">
            <a:avLst/>
          </a:prstGeom>
        </p:spPr>
      </p:pic>
      <p:pic>
        <p:nvPicPr>
          <p:cNvPr id="17" name="Picture 16">
            <a:extLst>
              <a:ext uri="{FF2B5EF4-FFF2-40B4-BE49-F238E27FC236}">
                <a16:creationId xmlns:a16="http://schemas.microsoft.com/office/drawing/2014/main" id="{AADE8239-9DE4-4577-B02F-ABEFEF58552A}"/>
              </a:ext>
            </a:extLst>
          </p:cNvPr>
          <p:cNvPicPr>
            <a:picLocks noChangeAspect="1"/>
          </p:cNvPicPr>
          <p:nvPr/>
        </p:nvPicPr>
        <p:blipFill>
          <a:blip r:embed="rId5"/>
          <a:stretch>
            <a:fillRect/>
          </a:stretch>
        </p:blipFill>
        <p:spPr>
          <a:xfrm>
            <a:off x="5727502" y="4223730"/>
            <a:ext cx="3766270" cy="1875857"/>
          </a:xfrm>
          <a:prstGeom prst="rect">
            <a:avLst/>
          </a:prstGeom>
        </p:spPr>
      </p:pic>
      <p:pic>
        <p:nvPicPr>
          <p:cNvPr id="4" name="Picture 3" descr="A close-up of a logo&#10;&#10;Description automatically generated">
            <a:extLst>
              <a:ext uri="{FF2B5EF4-FFF2-40B4-BE49-F238E27FC236}">
                <a16:creationId xmlns:a16="http://schemas.microsoft.com/office/drawing/2014/main" id="{6F07A5EF-E2A3-054E-B9CA-12C789FBE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Tree>
    <p:extLst>
      <p:ext uri="{BB962C8B-B14F-4D97-AF65-F5344CB8AC3E}">
        <p14:creationId xmlns:p14="http://schemas.microsoft.com/office/powerpoint/2010/main" val="114081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Advanced Planning and Scheduling System (APS)</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631661" y="1696133"/>
            <a:ext cx="3096841" cy="5909310"/>
          </a:xfrm>
          <a:prstGeom prst="rect">
            <a:avLst/>
          </a:prstGeom>
          <a:noFill/>
        </p:spPr>
        <p:txBody>
          <a:bodyPr wrap="square" rtlCol="0">
            <a:spAutoFit/>
          </a:bodyPr>
          <a:lstStyle/>
          <a:p>
            <a:r>
              <a:rPr lang="en-US" dirty="0"/>
              <a:t>APS supports cross-location and cross-company planning, control, and monitoring of value-added processes.</a:t>
            </a:r>
          </a:p>
          <a:p>
            <a:r>
              <a:rPr lang="en-US" dirty="0"/>
              <a:t>It enables all participants to gain detailed insight into the information flows of the entire supply chain in real-time,</a:t>
            </a:r>
          </a:p>
          <a:p>
            <a:r>
              <a:rPr lang="en-US" dirty="0"/>
              <a:t>see graph attached.</a:t>
            </a:r>
          </a:p>
          <a:p>
            <a:r>
              <a:rPr lang="en-US" b="1" dirty="0">
                <a:solidFill>
                  <a:srgbClr val="4DAACB"/>
                </a:solidFill>
              </a:rPr>
              <a:t>+ Benefits:</a:t>
            </a:r>
          </a:p>
          <a:p>
            <a:pPr marL="285750" indent="-285750">
              <a:buFont typeface="Arial" panose="020B0604020202020204" pitchFamily="34" charset="0"/>
              <a:buChar char="•"/>
            </a:pPr>
            <a:r>
              <a:rPr lang="en-US" dirty="0"/>
              <a:t>simultaneously considering and simulating relevant planning variables</a:t>
            </a:r>
          </a:p>
          <a:p>
            <a:pPr marL="285750" indent="-285750">
              <a:buFont typeface="Arial" panose="020B0604020202020204" pitchFamily="34" charset="0"/>
              <a:buChar char="•"/>
            </a:pPr>
            <a:r>
              <a:rPr lang="en-US" dirty="0"/>
              <a:t> elevating customer service</a:t>
            </a:r>
          </a:p>
          <a:p>
            <a:pPr marL="285750" indent="-285750">
              <a:buFont typeface="Arial" panose="020B0604020202020204" pitchFamily="34" charset="0"/>
              <a:buChar char="•"/>
            </a:pPr>
            <a:r>
              <a:rPr lang="en-US" dirty="0"/>
              <a:t>streamline delivery times</a:t>
            </a:r>
          </a:p>
          <a:p>
            <a:pPr marL="285750" indent="-285750">
              <a:buFont typeface="Arial" panose="020B0604020202020204" pitchFamily="34" charset="0"/>
              <a:buChar char="•"/>
            </a:pPr>
            <a:r>
              <a:rPr lang="en-US" dirty="0"/>
              <a:t>curtail costs</a:t>
            </a:r>
          </a:p>
          <a:p>
            <a:pPr marL="285750" indent="-285750">
              <a:buFont typeface="Arial" panose="020B0604020202020204" pitchFamily="34" charset="0"/>
              <a:buChar char="•"/>
            </a:pPr>
            <a:r>
              <a:rPr lang="en-US" dirty="0"/>
              <a:t>optimize inventory</a:t>
            </a:r>
          </a:p>
          <a:p>
            <a:pPr marL="285750" indent="-285750">
              <a:buFont typeface="Arial" panose="020B0604020202020204" pitchFamily="34" charset="0"/>
              <a:buChar char="•"/>
            </a:pPr>
            <a:r>
              <a:rPr lang="en-US" dirty="0"/>
              <a:t>and many more …</a:t>
            </a:r>
          </a:p>
          <a:p>
            <a:endParaRPr lang="en-US" dirty="0"/>
          </a:p>
          <a:p>
            <a:endParaRPr lang="en-US" dirty="0"/>
          </a:p>
          <a:p>
            <a:endParaRPr lang="en-US" dirty="0"/>
          </a:p>
        </p:txBody>
      </p:sp>
      <p:pic>
        <p:nvPicPr>
          <p:cNvPr id="10" name="Picture 9">
            <a:extLst>
              <a:ext uri="{FF2B5EF4-FFF2-40B4-BE49-F238E27FC236}">
                <a16:creationId xmlns:a16="http://schemas.microsoft.com/office/drawing/2014/main" id="{49D8477F-C159-4024-A3C9-2FBC55E7F6C5}"/>
              </a:ext>
            </a:extLst>
          </p:cNvPr>
          <p:cNvPicPr>
            <a:picLocks noChangeAspect="1"/>
          </p:cNvPicPr>
          <p:nvPr/>
        </p:nvPicPr>
        <p:blipFill>
          <a:blip r:embed="rId4"/>
          <a:stretch>
            <a:fillRect/>
          </a:stretch>
        </p:blipFill>
        <p:spPr>
          <a:xfrm>
            <a:off x="3728502" y="2084832"/>
            <a:ext cx="5846571" cy="4639458"/>
          </a:xfrm>
          <a:prstGeom prst="rect">
            <a:avLst/>
          </a:prstGeom>
        </p:spPr>
      </p:pic>
      <p:pic>
        <p:nvPicPr>
          <p:cNvPr id="14" name="Picture 13">
            <a:extLst>
              <a:ext uri="{FF2B5EF4-FFF2-40B4-BE49-F238E27FC236}">
                <a16:creationId xmlns:a16="http://schemas.microsoft.com/office/drawing/2014/main" id="{B2CBE0CD-6FDC-45E8-BBBD-2A434F6DFFDB}"/>
              </a:ext>
            </a:extLst>
          </p:cNvPr>
          <p:cNvPicPr>
            <a:picLocks noChangeAspect="1"/>
          </p:cNvPicPr>
          <p:nvPr/>
        </p:nvPicPr>
        <p:blipFill>
          <a:blip r:embed="rId5"/>
          <a:stretch>
            <a:fillRect/>
          </a:stretch>
        </p:blipFill>
        <p:spPr>
          <a:xfrm>
            <a:off x="9617963" y="-4"/>
            <a:ext cx="2574037" cy="1947463"/>
          </a:xfrm>
          <a:prstGeom prst="rect">
            <a:avLst/>
          </a:prstGeom>
        </p:spPr>
      </p:pic>
      <p:pic>
        <p:nvPicPr>
          <p:cNvPr id="4" name="Picture 3" descr="A close-up of a logo&#10;&#10;Description automatically generated">
            <a:extLst>
              <a:ext uri="{FF2B5EF4-FFF2-40B4-BE49-F238E27FC236}">
                <a16:creationId xmlns:a16="http://schemas.microsoft.com/office/drawing/2014/main" id="{C7F835B2-6D7E-F59F-3CFA-B37ECB8095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8462" y="5651500"/>
            <a:ext cx="2586909" cy="1206500"/>
          </a:xfrm>
          <a:prstGeom prst="rect">
            <a:avLst/>
          </a:prstGeom>
        </p:spPr>
      </p:pic>
    </p:spTree>
    <p:extLst>
      <p:ext uri="{BB962C8B-B14F-4D97-AF65-F5344CB8AC3E}">
        <p14:creationId xmlns:p14="http://schemas.microsoft.com/office/powerpoint/2010/main" val="2209454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1029</Words>
  <Application>Microsoft Office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FreeSans</vt:lpstr>
      <vt:lpstr>Söhne</vt:lpstr>
      <vt:lpstr>Times New Roman</vt:lpstr>
      <vt:lpstr>Tw Cen MT</vt:lpstr>
      <vt:lpstr>Tw Cen MT Condensed</vt:lpstr>
      <vt:lpstr>Wingdings 3</vt:lpstr>
      <vt:lpstr>Integral</vt:lpstr>
      <vt:lpstr>WP6: Smart Information Flow along the Supply Chain</vt:lpstr>
      <vt:lpstr>Content</vt:lpstr>
      <vt:lpstr>WP6 – tasks and activities: Events (1)</vt:lpstr>
      <vt:lpstr>WP6 – tasks and activities: Events (2)</vt:lpstr>
      <vt:lpstr>WP6 – tasks and activities: Events (3)</vt:lpstr>
      <vt:lpstr>WP6 – tasks and activities: Learning Material (1)</vt:lpstr>
      <vt:lpstr>Development OF INFORMATION SYSTEMS</vt:lpstr>
      <vt:lpstr> MRP1-, MRP2- and ERP-Systems </vt:lpstr>
      <vt:lpstr>Advanced Planning and Scheduling System (APS)</vt:lpstr>
      <vt:lpstr>Experience with Information Systems</vt:lpstr>
      <vt:lpstr>WP6 – Open Tasks: Quantitative indicators</vt:lpstr>
      <vt:lpstr>Thank YOU FOR YOUR ATTENTION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dc:title>
  <dc:creator>NAGEL Lukas</dc:creator>
  <cp:lastModifiedBy>MAURER Florian</cp:lastModifiedBy>
  <cp:revision>22</cp:revision>
  <dcterms:created xsi:type="dcterms:W3CDTF">2023-09-29T09:37:00Z</dcterms:created>
  <dcterms:modified xsi:type="dcterms:W3CDTF">2023-12-11T11:42:15Z</dcterms:modified>
</cp:coreProperties>
</file>